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who we are: SILINFRA LLP, your power partner for turnkey solar EPC, based in Surat.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decade-plus EPC and infrastructure firm; ISO certified; pan-India delivery.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service lines spanning the full lifecycle of a solar asset.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differentiator: an AI-driven toolchain — robotics O&amp;M, ML yield prediction, drone inspection, smart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Leadership pairs field execution with aerospace, robotics and data-science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MW+ residential and 5 MW+ industrial (JV) delivered; selected 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 certified, MSME registered, GST compliant; full company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a clear CTA: free site survey and a bankable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21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194545" y="8958384"/>
            <a:ext cx="22677090" cy="2151561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/>
        </p:spPr>
      </p:sp>
      <p:sp>
        <p:nvSpPr>
          <p:cNvPr id="3" name="Shape 1"/>
          <p:cNvSpPr/>
          <p:nvPr/>
        </p:nvSpPr>
        <p:spPr>
          <a:xfrm>
            <a:off x="11049000" y="-2476500"/>
            <a:ext cx="7810500" cy="7810500"/>
          </a:xfrm>
          <a:prstGeom prst="ellipse">
            <a:avLst/>
          </a:prstGeom>
          <a:gradFill rotWithShape="1">
            <a:gsLst>
              <a:gs pos="0">
                <a:srgbClr val="F4A23A">
                  <a:alpha val="34000"/>
                </a:srgbClr>
              </a:gs>
              <a:gs pos="62000">
                <a:srgbClr val="F4A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rotWithShape="1">
            <a:gsLst>
              <a:gs pos="0">
                <a:srgbClr val="06211C">
                  <a:alpha val="10000"/>
                </a:srgbClr>
              </a:gs>
              <a:gs pos="70000">
                <a:srgbClr val="06211C">
                  <a:alpha val="55000"/>
                </a:srgbClr>
              </a:gs>
              <a:gs pos="100000">
                <a:srgbClr val="06211C">
                  <a:alpha val="100000"/>
                </a:srgbClr>
              </a:gs>
            </a:gsLst>
            <a:lin ang="5400000" scaled="0"/>
          </a:gra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14400"/>
            <a:ext cx="1985442" cy="5905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3647390" y="1085850"/>
            <a:ext cx="3952146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330" kern="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COMPANY BROCHURE · 2026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1047750" y="2875434"/>
            <a:ext cx="1781175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spc="330" kern="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SOLAR EPC · BESS · AI-DRIVEN ENERGY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047750" y="3432646"/>
            <a:ext cx="16678275" cy="32978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9300" b="1" spc="-279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CLEAN POWER, </a:t>
            </a:r>
            <a:pPr algn="l" indent="0" marL="0">
              <a:lnSpc>
                <a:spcPct val="92000"/>
              </a:lnSpc>
              <a:buNone/>
            </a:pPr>
            <a:r>
              <a:rPr lang="en-US" sz="9300" b="1" spc="-279" kern="0" dirty="0">
                <a:solidFill>
                  <a:srgbClr val="E0A9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INTELLIGENTLY </a:t>
            </a:r>
            <a:pPr algn="l" indent="0" marL="0">
              <a:lnSpc>
                <a:spcPct val="92000"/>
              </a:lnSpc>
              <a:buNone/>
            </a:pPr>
            <a:r>
              <a:rPr lang="en-US" sz="9300" b="1" spc="-279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ENGINEERED.</a:t>
            </a:r>
            <a:endParaRPr lang="en-US" sz="9300" dirty="0"/>
          </a:p>
        </p:txBody>
      </p:sp>
      <p:sp>
        <p:nvSpPr>
          <p:cNvPr id="9" name="Text 6"/>
          <p:cNvSpPr/>
          <p:nvPr/>
        </p:nvSpPr>
        <p:spPr>
          <a:xfrm>
            <a:off x="1047750" y="6978179"/>
            <a:ext cx="9810750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SILINFRA LLP — your power partner for turnkey solar EPC, maintenance and energy storage. Engineered in Surat, delivered across India.</a:t>
            </a:r>
            <a:endParaRPr lang="en-US" sz="2025" dirty="0"/>
          </a:p>
        </p:txBody>
      </p:sp>
      <p:sp>
        <p:nvSpPr>
          <p:cNvPr id="10" name="Text 7"/>
          <p:cNvSpPr/>
          <p:nvPr/>
        </p:nvSpPr>
        <p:spPr>
          <a:xfrm>
            <a:off x="1047750" y="9127331"/>
            <a:ext cx="1938419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✆ +91 6355-149157</a:t>
            </a:r>
            <a:endParaRPr lang="en-US" sz="1575" dirty="0"/>
          </a:p>
        </p:txBody>
      </p:sp>
      <p:sp>
        <p:nvSpPr>
          <p:cNvPr id="11" name="Text 8"/>
          <p:cNvSpPr/>
          <p:nvPr/>
        </p:nvSpPr>
        <p:spPr>
          <a:xfrm>
            <a:off x="3267149" y="9127331"/>
            <a:ext cx="1752771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✉ info@silinfra.co</a:t>
            </a:r>
            <a:endParaRPr lang="en-US" sz="1575" dirty="0"/>
          </a:p>
        </p:txBody>
      </p:sp>
      <p:sp>
        <p:nvSpPr>
          <p:cNvPr id="12" name="Text 9"/>
          <p:cNvSpPr/>
          <p:nvPr/>
        </p:nvSpPr>
        <p:spPr>
          <a:xfrm>
            <a:off x="5317778" y="9120188"/>
            <a:ext cx="2665214" cy="290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⌖ Surat, Gujarat – 395006</a:t>
            </a:r>
            <a:endParaRPr lang="en-US" sz="1575" dirty="0"/>
          </a:p>
        </p:txBody>
      </p:sp>
      <p:sp>
        <p:nvSpPr>
          <p:cNvPr id="13" name="Text 10"/>
          <p:cNvSpPr/>
          <p:nvPr/>
        </p:nvSpPr>
        <p:spPr>
          <a:xfrm>
            <a:off x="15320442" y="9122569"/>
            <a:ext cx="2111789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b="1" dirty="0">
                <a:solidFill>
                  <a:srgbClr val="E0A9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Power Partner</a:t>
            </a:r>
            <a:endParaRPr lang="en-US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2831678"/>
            <a:ext cx="9820037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WHO WE ARE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3288878"/>
            <a:ext cx="9195125" cy="188051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4650" b="1" spc="-93" kern="0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A decade of engineering India's infrastructure — now powering its energy shift.</a:t>
            </a:r>
            <a:endParaRPr lang="en-US" sz="4650" dirty="0"/>
          </a:p>
        </p:txBody>
      </p:sp>
      <p:sp>
        <p:nvSpPr>
          <p:cNvPr id="4" name="Text 2"/>
          <p:cNvSpPr/>
          <p:nvPr/>
        </p:nvSpPr>
        <p:spPr>
          <a:xfrm>
            <a:off x="1047750" y="5417046"/>
            <a:ext cx="9195125" cy="11353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8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SILINFRA LLP (Silinfra Solar) is a Surat-based Engineering, Procurement &amp; Construction firm with a proven, 10+ year track record across industrial, commercial and residential projects — including government tenders and joint ventures.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47750" y="6723831"/>
            <a:ext cx="9195125" cy="7695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8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Today we bring that execution discipline to solar: grid-tied &amp; off-grid PV, storage and AMC — from PM Surya Ghar rooftops to large C&amp;I and scheme projects.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10641806" y="2726531"/>
            <a:ext cx="6598444" cy="1757363"/>
          </a:xfrm>
          <a:prstGeom prst="roundRect">
            <a:avLst>
              <a:gd name="adj" fmla="val 10840"/>
            </a:avLst>
          </a:prstGeom>
          <a:solidFill>
            <a:srgbClr val="06211C"/>
          </a:solidFill>
          <a:ln/>
        </p:spPr>
      </p:sp>
      <p:sp>
        <p:nvSpPr>
          <p:cNvPr id="7" name="Text 5"/>
          <p:cNvSpPr/>
          <p:nvPr/>
        </p:nvSpPr>
        <p:spPr>
          <a:xfrm>
            <a:off x="11022806" y="3107531"/>
            <a:ext cx="6420088" cy="704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50" b="1" dirty="0">
                <a:solidFill>
                  <a:srgbClr val="E0A9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7 MW+</a:t>
            </a:r>
            <a:endParaRPr lang="en-US" sz="5250" dirty="0"/>
          </a:p>
        </p:txBody>
      </p:sp>
      <p:sp>
        <p:nvSpPr>
          <p:cNvPr id="8" name="Text 6"/>
          <p:cNvSpPr/>
          <p:nvPr/>
        </p:nvSpPr>
        <p:spPr>
          <a:xfrm>
            <a:off x="11022806" y="3869531"/>
            <a:ext cx="6420088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Solar installed — residential rooftop &amp; industrial (JV)</a:t>
            </a:r>
            <a:endParaRPr lang="en-US" sz="1575" dirty="0"/>
          </a:p>
        </p:txBody>
      </p:sp>
      <p:sp>
        <p:nvSpPr>
          <p:cNvPr id="9" name="Shape 7"/>
          <p:cNvSpPr/>
          <p:nvPr/>
        </p:nvSpPr>
        <p:spPr>
          <a:xfrm>
            <a:off x="10641806" y="4674394"/>
            <a:ext cx="3203972" cy="1419225"/>
          </a:xfrm>
          <a:prstGeom prst="roundRect">
            <a:avLst>
              <a:gd name="adj" fmla="val 13423"/>
            </a:avLst>
          </a:prstGeom>
          <a:solidFill>
            <a:srgbClr val="EAF3F0"/>
          </a:solidFill>
          <a:ln/>
        </p:spPr>
      </p:sp>
      <p:sp>
        <p:nvSpPr>
          <p:cNvPr id="10" name="Text 8"/>
          <p:cNvSpPr/>
          <p:nvPr/>
        </p:nvSpPr>
        <p:spPr>
          <a:xfrm>
            <a:off x="10965656" y="4998244"/>
            <a:ext cx="2811899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0A6357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10+</a:t>
            </a:r>
            <a:endParaRPr lang="en-US" sz="3900" dirty="0"/>
          </a:p>
        </p:txBody>
      </p:sp>
      <p:sp>
        <p:nvSpPr>
          <p:cNvPr id="11" name="Text 9"/>
          <p:cNvSpPr/>
          <p:nvPr/>
        </p:nvSpPr>
        <p:spPr>
          <a:xfrm>
            <a:off x="10965656" y="5569744"/>
            <a:ext cx="2811899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Years of experience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14036278" y="4674394"/>
            <a:ext cx="3203972" cy="1419225"/>
          </a:xfrm>
          <a:prstGeom prst="roundRect">
            <a:avLst>
              <a:gd name="adj" fmla="val 13423"/>
            </a:avLst>
          </a:prstGeom>
          <a:solidFill>
            <a:srgbClr val="EAF3F0"/>
          </a:solidFill>
          <a:ln/>
        </p:spPr>
      </p:sp>
      <p:sp>
        <p:nvSpPr>
          <p:cNvPr id="13" name="Text 11"/>
          <p:cNvSpPr/>
          <p:nvPr/>
        </p:nvSpPr>
        <p:spPr>
          <a:xfrm>
            <a:off x="14360128" y="4998244"/>
            <a:ext cx="2811899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0A6357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25 yr</a:t>
            </a:r>
            <a:endParaRPr lang="en-US" sz="3900" dirty="0"/>
          </a:p>
        </p:txBody>
      </p:sp>
      <p:sp>
        <p:nvSpPr>
          <p:cNvPr id="14" name="Text 12"/>
          <p:cNvSpPr/>
          <p:nvPr/>
        </p:nvSpPr>
        <p:spPr>
          <a:xfrm>
            <a:off x="14360128" y="5569744"/>
            <a:ext cx="2811899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Module performance warranty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10641806" y="6284119"/>
            <a:ext cx="6598444" cy="1276350"/>
          </a:xfrm>
          <a:prstGeom prst="roundRect">
            <a:avLst>
              <a:gd name="adj" fmla="val 14925"/>
            </a:avLst>
          </a:prstGeom>
          <a:solidFill>
            <a:srgbClr val="C8951F"/>
          </a:solidFill>
          <a:ln/>
        </p:spPr>
      </p:sp>
      <p:sp>
        <p:nvSpPr>
          <p:cNvPr id="16" name="Text 14"/>
          <p:cNvSpPr/>
          <p:nvPr/>
        </p:nvSpPr>
        <p:spPr>
          <a:xfrm>
            <a:off x="10965656" y="6607969"/>
            <a:ext cx="654581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ISO 9001 · 14001 · 45001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10965656" y="7036594"/>
            <a:ext cx="654581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CEFD6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Quality, environment &amp; safety certified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9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857250"/>
            <a:ext cx="10601102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WHAT WE DO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1276350"/>
            <a:ext cx="10601102" cy="742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End-to-end solar &amp; energy services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3119735" y="1485900"/>
            <a:ext cx="4120515" cy="533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650" dirty="0">
                <a:solidFill>
                  <a:srgbClr val="6B767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One accountable partner — design, build, store and maintain.</a:t>
            </a:r>
            <a:endParaRPr lang="en-US" sz="1650" dirty="0"/>
          </a:p>
        </p:txBody>
      </p:sp>
      <p:sp>
        <p:nvSpPr>
          <p:cNvPr id="5" name="Shape 3"/>
          <p:cNvSpPr/>
          <p:nvPr/>
        </p:nvSpPr>
        <p:spPr>
          <a:xfrm>
            <a:off x="1047750" y="2419350"/>
            <a:ext cx="5245075" cy="3028950"/>
          </a:xfrm>
          <a:prstGeom prst="roundRect">
            <a:avLst>
              <a:gd name="adj" fmla="val 6289"/>
            </a:avLst>
          </a:prstGeom>
          <a:solidFill>
            <a:srgbClr val="FFFFFF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419225" y="2790825"/>
            <a:ext cx="4952338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01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1419225" y="3148013"/>
            <a:ext cx="495233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Solar EPC Solutions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1419225" y="3614738"/>
            <a:ext cx="463718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Turnkey rooftop, C&amp;I and scheme EPC — engineered, procured and built by one team.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6521425" y="2419350"/>
            <a:ext cx="5245075" cy="3028950"/>
          </a:xfrm>
          <a:prstGeom prst="roundRect">
            <a:avLst>
              <a:gd name="adj" fmla="val 6289"/>
            </a:avLst>
          </a:prstGeom>
          <a:solidFill>
            <a:srgbClr val="FFFFFF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92900" y="2790825"/>
            <a:ext cx="4952338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02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6892900" y="3148013"/>
            <a:ext cx="495233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Maintenance (AMC)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6892900" y="3614738"/>
            <a:ext cx="463718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Inspections, cleaning, monitoring and rapid response that protect your generation.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11995100" y="2419350"/>
            <a:ext cx="5245150" cy="3028950"/>
          </a:xfrm>
          <a:prstGeom prst="roundRect">
            <a:avLst>
              <a:gd name="adj" fmla="val 6289"/>
            </a:avLst>
          </a:prstGeom>
          <a:solidFill>
            <a:srgbClr val="FFFFFF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2366575" y="2790825"/>
            <a:ext cx="4952420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03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12366575" y="3148013"/>
            <a:ext cx="4952420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Consulting Services</a:t>
            </a:r>
            <a:endParaRPr lang="en-US" sz="2250" dirty="0"/>
          </a:p>
        </p:txBody>
      </p:sp>
      <p:sp>
        <p:nvSpPr>
          <p:cNvPr id="16" name="Text 14"/>
          <p:cNvSpPr/>
          <p:nvPr/>
        </p:nvSpPr>
        <p:spPr>
          <a:xfrm>
            <a:off x="12366575" y="3614738"/>
            <a:ext cx="4637266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Feasibility, subsidy navigation and CAPEX-vs-OPEX modelling you can bank on.</a:t>
            </a:r>
            <a:endParaRPr lang="en-US" sz="1500" dirty="0"/>
          </a:p>
        </p:txBody>
      </p:sp>
      <p:sp>
        <p:nvSpPr>
          <p:cNvPr id="17" name="Shape 15"/>
          <p:cNvSpPr/>
          <p:nvPr/>
        </p:nvSpPr>
        <p:spPr>
          <a:xfrm>
            <a:off x="1047750" y="5676900"/>
            <a:ext cx="5245075" cy="3028950"/>
          </a:xfrm>
          <a:prstGeom prst="roundRect">
            <a:avLst>
              <a:gd name="adj" fmla="val 6289"/>
            </a:avLst>
          </a:prstGeom>
          <a:solidFill>
            <a:srgbClr val="FFFFFF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419225" y="6048375"/>
            <a:ext cx="4952338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04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1419225" y="6405563"/>
            <a:ext cx="495233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Project Management</a:t>
            </a:r>
            <a:endParaRPr lang="en-US" sz="2250" dirty="0"/>
          </a:p>
        </p:txBody>
      </p:sp>
      <p:sp>
        <p:nvSpPr>
          <p:cNvPr id="20" name="Text 18"/>
          <p:cNvSpPr/>
          <p:nvPr/>
        </p:nvSpPr>
        <p:spPr>
          <a:xfrm>
            <a:off x="1419225" y="6872288"/>
            <a:ext cx="463718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Schedule, budget and quality owned end to end — on time, on spec.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6521425" y="5676900"/>
            <a:ext cx="5245075" cy="3028950"/>
          </a:xfrm>
          <a:prstGeom prst="roundRect">
            <a:avLst>
              <a:gd name="adj" fmla="val 6289"/>
            </a:avLst>
          </a:prstGeom>
          <a:solidFill>
            <a:srgbClr val="FFFFFF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892900" y="6048375"/>
            <a:ext cx="4952338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05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6892900" y="6405563"/>
            <a:ext cx="4952338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System Upgrades</a:t>
            </a:r>
            <a:endParaRPr lang="en-US" sz="2250" dirty="0"/>
          </a:p>
        </p:txBody>
      </p:sp>
      <p:sp>
        <p:nvSpPr>
          <p:cNvPr id="24" name="Text 22"/>
          <p:cNvSpPr/>
          <p:nvPr/>
        </p:nvSpPr>
        <p:spPr>
          <a:xfrm>
            <a:off x="6892900" y="6872288"/>
            <a:ext cx="4637189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Modernise ageing plants — modules, inverters, capacity and storage retrofits.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11995100" y="5676900"/>
            <a:ext cx="5245150" cy="3028950"/>
          </a:xfrm>
          <a:prstGeom prst="roundRect">
            <a:avLst>
              <a:gd name="adj" fmla="val 6289"/>
            </a:avLst>
          </a:prstGeom>
          <a:solidFill>
            <a:srgbClr val="0A6357"/>
          </a:solidFill>
          <a:ln/>
        </p:spPr>
      </p:sp>
      <p:sp>
        <p:nvSpPr>
          <p:cNvPr id="26" name="Text 24"/>
          <p:cNvSpPr/>
          <p:nvPr/>
        </p:nvSpPr>
        <p:spPr>
          <a:xfrm>
            <a:off x="12357050" y="6038850"/>
            <a:ext cx="4973375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06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12357050" y="6396038"/>
            <a:ext cx="4973375" cy="3905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Energy Storage (BESS)</a:t>
            </a:r>
            <a:endParaRPr lang="en-US" sz="2250" dirty="0"/>
          </a:p>
        </p:txBody>
      </p:sp>
      <p:sp>
        <p:nvSpPr>
          <p:cNvPr id="28" name="Text 26"/>
          <p:cNvSpPr/>
          <p:nvPr/>
        </p:nvSpPr>
        <p:spPr>
          <a:xfrm>
            <a:off x="12357050" y="6862763"/>
            <a:ext cx="4656887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Battery &amp; solar-plus-storage for backup, peak-shaving and round-the-clock power.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21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857250"/>
            <a:ext cx="1152525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TECHNOLOGY EDGE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1276350"/>
            <a:ext cx="11525250" cy="742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Solar, run by smart software.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047750" y="2133600"/>
            <a:ext cx="10791825" cy="7466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800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Aerospace, robotics and data-science backgrounds let us design sharper, build faster and run plants at peak output for their whole life.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1047750" y="3356521"/>
            <a:ext cx="3876675" cy="2328863"/>
          </a:xfrm>
          <a:prstGeom prst="roundRect">
            <a:avLst>
              <a:gd name="adj" fmla="val 8180"/>
            </a:avLst>
          </a:prstGeom>
          <a:solidFill>
            <a:srgbClr val="0A2A24"/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419225" y="3727996"/>
            <a:ext cx="344709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01 / DESIGN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419225" y="4080421"/>
            <a:ext cx="344709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AI-optimised layouts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419225" y="4499521"/>
            <a:ext cx="3227737" cy="8524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2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Thousands of layouts simulated to maximise yield per sq ft and per rupee.</a:t>
            </a:r>
            <a:endParaRPr lang="en-US" sz="1425" dirty="0"/>
          </a:p>
        </p:txBody>
      </p:sp>
      <p:sp>
        <p:nvSpPr>
          <p:cNvPr id="9" name="Shape 7"/>
          <p:cNvSpPr/>
          <p:nvPr/>
        </p:nvSpPr>
        <p:spPr>
          <a:xfrm>
            <a:off x="5153025" y="3356521"/>
            <a:ext cx="3876675" cy="2328863"/>
          </a:xfrm>
          <a:prstGeom prst="roundRect">
            <a:avLst>
              <a:gd name="adj" fmla="val 8180"/>
            </a:avLst>
          </a:prstGeom>
          <a:solidFill>
            <a:srgbClr val="0A2A24"/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524500" y="3727996"/>
            <a:ext cx="344709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02 / O&amp;M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524500" y="4080421"/>
            <a:ext cx="344709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Predictive maintenance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5524500" y="4499521"/>
            <a:ext cx="3227737" cy="581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2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ML benchmarks live output and flags faults before they cost generation.</a:t>
            </a:r>
            <a:endParaRPr lang="en-US" sz="1425" dirty="0"/>
          </a:p>
        </p:txBody>
      </p:sp>
      <p:sp>
        <p:nvSpPr>
          <p:cNvPr id="13" name="Shape 11"/>
          <p:cNvSpPr/>
          <p:nvPr/>
        </p:nvSpPr>
        <p:spPr>
          <a:xfrm>
            <a:off x="9258300" y="3356521"/>
            <a:ext cx="3876675" cy="2328863"/>
          </a:xfrm>
          <a:prstGeom prst="roundRect">
            <a:avLst>
              <a:gd name="adj" fmla="val 8180"/>
            </a:avLst>
          </a:prstGeom>
          <a:solidFill>
            <a:srgbClr val="0A2A24"/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29775" y="3727996"/>
            <a:ext cx="344709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03 / INSPECT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629775" y="4080421"/>
            <a:ext cx="344709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Drone + AI inspection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9629775" y="4499521"/>
            <a:ext cx="3227737" cy="581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2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Aerial thermal scans with automated defect detection across large arrays.</a:t>
            </a:r>
            <a:endParaRPr lang="en-US" sz="1425" dirty="0"/>
          </a:p>
        </p:txBody>
      </p:sp>
      <p:sp>
        <p:nvSpPr>
          <p:cNvPr id="17" name="Shape 15"/>
          <p:cNvSpPr/>
          <p:nvPr/>
        </p:nvSpPr>
        <p:spPr>
          <a:xfrm>
            <a:off x="13363575" y="3356521"/>
            <a:ext cx="3876675" cy="2328863"/>
          </a:xfrm>
          <a:prstGeom prst="roundRect">
            <a:avLst>
              <a:gd name="adj" fmla="val 8180"/>
            </a:avLst>
          </a:prstGeom>
          <a:solidFill>
            <a:srgbClr val="0A2A24"/>
          </a:solidFill>
          <a:ln w="9525">
            <a:solidFill>
              <a:srgbClr val="FFFFFF">
                <a:alpha val="1000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3735050" y="3727996"/>
            <a:ext cx="344709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04 / MONITOR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3735050" y="4080421"/>
            <a:ext cx="344709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Smart monitoring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13735050" y="4499521"/>
            <a:ext cx="3227737" cy="581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25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Live dashboards track output, savings and CO₂ avoided in real time.</a:t>
            </a:r>
            <a:endParaRPr lang="en-US" sz="1425" dirty="0"/>
          </a:p>
        </p:txBody>
      </p:sp>
      <p:sp>
        <p:nvSpPr>
          <p:cNvPr id="21" name="Shape 19"/>
          <p:cNvSpPr/>
          <p:nvPr/>
        </p:nvSpPr>
        <p:spPr>
          <a:xfrm>
            <a:off x="1047750" y="6066383"/>
            <a:ext cx="2468761" cy="457200"/>
          </a:xfrm>
          <a:prstGeom prst="roundRect">
            <a:avLst>
              <a:gd name="adj" fmla="val 50000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266825" y="6190208"/>
            <a:ext cx="2106811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spc="77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Robotics-driven O&amp;M</a:t>
            </a:r>
            <a:endParaRPr lang="en-US" sz="1275" dirty="0"/>
          </a:p>
        </p:txBody>
      </p:sp>
      <p:sp>
        <p:nvSpPr>
          <p:cNvPr id="23" name="Shape 21"/>
          <p:cNvSpPr/>
          <p:nvPr/>
        </p:nvSpPr>
        <p:spPr>
          <a:xfrm>
            <a:off x="3687961" y="6066383"/>
            <a:ext cx="2468761" cy="457200"/>
          </a:xfrm>
          <a:prstGeom prst="roundRect">
            <a:avLst>
              <a:gd name="adj" fmla="val 50000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907036" y="6190208"/>
            <a:ext cx="2106811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spc="77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AI yield prediction</a:t>
            </a:r>
            <a:endParaRPr lang="en-US" sz="1275" dirty="0"/>
          </a:p>
        </p:txBody>
      </p:sp>
      <p:sp>
        <p:nvSpPr>
          <p:cNvPr id="25" name="Shape 23"/>
          <p:cNvSpPr/>
          <p:nvPr/>
        </p:nvSpPr>
        <p:spPr>
          <a:xfrm>
            <a:off x="6328172" y="6066383"/>
            <a:ext cx="4178647" cy="457200"/>
          </a:xfrm>
          <a:prstGeom prst="roundRect">
            <a:avLst>
              <a:gd name="adj" fmla="val 50000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547247" y="6190208"/>
            <a:ext cx="3865857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spc="77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Aerospace-grade structural analysis</a:t>
            </a:r>
            <a:endParaRPr lang="en-US" sz="1275" dirty="0"/>
          </a:p>
        </p:txBody>
      </p:sp>
      <p:sp>
        <p:nvSpPr>
          <p:cNvPr id="27" name="Shape 25"/>
          <p:cNvSpPr/>
          <p:nvPr/>
        </p:nvSpPr>
        <p:spPr>
          <a:xfrm>
            <a:off x="10678269" y="6066383"/>
            <a:ext cx="3537421" cy="457200"/>
          </a:xfrm>
          <a:prstGeom prst="roundRect">
            <a:avLst>
              <a:gd name="adj" fmla="val 50000"/>
            </a:avLst>
          </a:prstGeom>
          <a:ln w="9525">
            <a:solidFill>
              <a:srgbClr val="FFFFFF">
                <a:alpha val="14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897344" y="6190208"/>
            <a:ext cx="320539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spc="77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IRR / NPV financial modelling</a:t>
            </a:r>
            <a:endParaRPr lang="en-US" sz="12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857250"/>
            <a:ext cx="17811750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LEADERSHIP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1276350"/>
            <a:ext cx="17811750" cy="742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Engineers, data scientists &amp; builders</a:t>
            </a:r>
            <a:endParaRPr lang="en-US" sz="4500" dirty="0"/>
          </a:p>
        </p:txBody>
      </p:sp>
      <p:sp>
        <p:nvSpPr>
          <p:cNvPr id="4" name="Shape 2"/>
          <p:cNvSpPr/>
          <p:nvPr/>
        </p:nvSpPr>
        <p:spPr>
          <a:xfrm>
            <a:off x="1047750" y="2457450"/>
            <a:ext cx="3862387" cy="4214813"/>
          </a:xfrm>
          <a:prstGeom prst="roundRect">
            <a:avLst>
              <a:gd name="adj" fmla="val 4932"/>
            </a:avLst>
          </a:prstGeom>
          <a:solidFill>
            <a:srgbClr val="F4F9F7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419225" y="2828925"/>
            <a:ext cx="742950" cy="742950"/>
          </a:xfrm>
          <a:prstGeom prst="ellipse">
            <a:avLst/>
          </a:prstGeom>
          <a:gradFill rotWithShape="1">
            <a:gsLst>
              <a:gs pos="0">
                <a:srgbClr val="E0A93A">
                  <a:alpha val="100000"/>
                </a:srgbClr>
              </a:gs>
              <a:gs pos="100000">
                <a:srgbClr val="C8951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6" name="Text 4"/>
          <p:cNvSpPr/>
          <p:nvPr/>
        </p:nvSpPr>
        <p:spPr>
          <a:xfrm>
            <a:off x="1381125" y="2828925"/>
            <a:ext cx="819150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6211C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PK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419225" y="3781425"/>
            <a:ext cx="343138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Parthiv Kukadia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419225" y="4162425"/>
            <a:ext cx="34313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MANAGING DIRECTOR</a:t>
            </a:r>
            <a:endParaRPr lang="en-US" sz="1125" dirty="0"/>
          </a:p>
        </p:txBody>
      </p:sp>
      <p:sp>
        <p:nvSpPr>
          <p:cNvPr id="9" name="Text 7"/>
          <p:cNvSpPr/>
          <p:nvPr/>
        </p:nvSpPr>
        <p:spPr>
          <a:xfrm>
            <a:off x="1419225" y="4500563"/>
            <a:ext cx="3213021" cy="1581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Holds a B.S. in Aerospace Engineering and an M.Sc in Robotics. Worked with NASA on solar cube-satellite programs (CAP-SAT), bringing aerospace-grade engineering discipline to SilInfra's design and execution.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5157788" y="2457450"/>
            <a:ext cx="3862387" cy="4214813"/>
          </a:xfrm>
          <a:prstGeom prst="roundRect">
            <a:avLst>
              <a:gd name="adj" fmla="val 4932"/>
            </a:avLst>
          </a:prstGeom>
          <a:solidFill>
            <a:srgbClr val="F4F9F7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529263" y="2828925"/>
            <a:ext cx="742950" cy="742950"/>
          </a:xfrm>
          <a:prstGeom prst="ellipse">
            <a:avLst/>
          </a:prstGeom>
          <a:gradFill rotWithShape="1">
            <a:gsLst>
              <a:gs pos="0">
                <a:srgbClr val="E0A93A">
                  <a:alpha val="100000"/>
                </a:srgbClr>
              </a:gs>
              <a:gs pos="100000">
                <a:srgbClr val="C8951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12" name="Text 10"/>
          <p:cNvSpPr/>
          <p:nvPr/>
        </p:nvSpPr>
        <p:spPr>
          <a:xfrm>
            <a:off x="5491163" y="2828925"/>
            <a:ext cx="819150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6211C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KK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5529263" y="3781425"/>
            <a:ext cx="343138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Kaushal Koshiya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5529263" y="4162425"/>
            <a:ext cx="34313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DIRECTOR</a:t>
            </a:r>
            <a:endParaRPr lang="en-US" sz="1125" dirty="0"/>
          </a:p>
        </p:txBody>
      </p:sp>
      <p:sp>
        <p:nvSpPr>
          <p:cNvPr id="15" name="Text 13"/>
          <p:cNvSpPr/>
          <p:nvPr/>
        </p:nvSpPr>
        <p:spPr>
          <a:xfrm>
            <a:off x="5529263" y="4500563"/>
            <a:ext cx="3213021" cy="1581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A B.S. Electrical Engineer who worked as a data scientist and optimization engineer in the cyber-security space — the analytical backbone behind SilInfra's yield modelling and ROI analysis.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9267825" y="2457450"/>
            <a:ext cx="3862387" cy="4214813"/>
          </a:xfrm>
          <a:prstGeom prst="roundRect">
            <a:avLst>
              <a:gd name="adj" fmla="val 4932"/>
            </a:avLst>
          </a:prstGeom>
          <a:solidFill>
            <a:srgbClr val="F4F9F7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9639300" y="2828925"/>
            <a:ext cx="742950" cy="742950"/>
          </a:xfrm>
          <a:prstGeom prst="ellipse">
            <a:avLst/>
          </a:prstGeom>
          <a:gradFill rotWithShape="1">
            <a:gsLst>
              <a:gs pos="0">
                <a:srgbClr val="E0A93A">
                  <a:alpha val="100000"/>
                </a:srgbClr>
              </a:gs>
              <a:gs pos="100000">
                <a:srgbClr val="C8951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18" name="Text 16"/>
          <p:cNvSpPr/>
          <p:nvPr/>
        </p:nvSpPr>
        <p:spPr>
          <a:xfrm>
            <a:off x="9601200" y="2828925"/>
            <a:ext cx="819150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6211C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NR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639300" y="3781425"/>
            <a:ext cx="343138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Nikesh Rabadiya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9639300" y="4162425"/>
            <a:ext cx="34313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DIRECTOR</a:t>
            </a:r>
            <a:endParaRPr lang="en-US" sz="1125" dirty="0"/>
          </a:p>
        </p:txBody>
      </p:sp>
      <p:sp>
        <p:nvSpPr>
          <p:cNvPr id="21" name="Text 19"/>
          <p:cNvSpPr/>
          <p:nvPr/>
        </p:nvSpPr>
        <p:spPr>
          <a:xfrm>
            <a:off x="9639300" y="4500563"/>
            <a:ext cx="3213021" cy="18383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A B.E. in Textile Engineering with 10+ years in the retail and service space. Operational director and partner of a jewellery manufacturing factory and international jewellery stores, bringing deep operations and business-management experience.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13377863" y="2457450"/>
            <a:ext cx="3862387" cy="4214813"/>
          </a:xfrm>
          <a:prstGeom prst="roundRect">
            <a:avLst>
              <a:gd name="adj" fmla="val 4932"/>
            </a:avLst>
          </a:prstGeom>
          <a:solidFill>
            <a:srgbClr val="F4F9F7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13749338" y="2828925"/>
            <a:ext cx="742950" cy="742950"/>
          </a:xfrm>
          <a:prstGeom prst="ellipse">
            <a:avLst/>
          </a:prstGeom>
          <a:gradFill rotWithShape="1">
            <a:gsLst>
              <a:gs pos="0">
                <a:srgbClr val="E0A93A">
                  <a:alpha val="100000"/>
                </a:srgbClr>
              </a:gs>
              <a:gs pos="100000">
                <a:srgbClr val="C8951F">
                  <a:alpha val="100000"/>
                </a:srgbClr>
              </a:gs>
            </a:gsLst>
            <a:lin ang="2700000" scaled="0"/>
          </a:gradFill>
          <a:ln/>
        </p:spPr>
      </p:sp>
      <p:sp>
        <p:nvSpPr>
          <p:cNvPr id="24" name="Text 22"/>
          <p:cNvSpPr/>
          <p:nvPr/>
        </p:nvSpPr>
        <p:spPr>
          <a:xfrm>
            <a:off x="13711238" y="2828925"/>
            <a:ext cx="819150" cy="781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6211C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JP</a:t>
            </a:r>
            <a:endParaRPr lang="en-US" sz="2100" dirty="0"/>
          </a:p>
        </p:txBody>
      </p:sp>
      <p:sp>
        <p:nvSpPr>
          <p:cNvPr id="25" name="Text 23"/>
          <p:cNvSpPr/>
          <p:nvPr/>
        </p:nvSpPr>
        <p:spPr>
          <a:xfrm>
            <a:off x="13749338" y="3781425"/>
            <a:ext cx="3431381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Jay Patel</a:t>
            </a:r>
            <a:endParaRPr lang="en-US" sz="1950" dirty="0"/>
          </a:p>
        </p:txBody>
      </p:sp>
      <p:sp>
        <p:nvSpPr>
          <p:cNvPr id="26" name="Text 24"/>
          <p:cNvSpPr/>
          <p:nvPr/>
        </p:nvSpPr>
        <p:spPr>
          <a:xfrm>
            <a:off x="13749338" y="4162425"/>
            <a:ext cx="3431381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TECHNICAL PROJECT LEAD</a:t>
            </a:r>
            <a:endParaRPr lang="en-US" sz="1125" dirty="0"/>
          </a:p>
        </p:txBody>
      </p:sp>
      <p:sp>
        <p:nvSpPr>
          <p:cNvPr id="27" name="Text 25"/>
          <p:cNvSpPr/>
          <p:nvPr/>
        </p:nvSpPr>
        <p:spPr>
          <a:xfrm>
            <a:off x="13749338" y="4500563"/>
            <a:ext cx="3213021" cy="1323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4A585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Over 10 years in solar installation and electrical work. Built and developed SilInfra's in-house fabrication and wiring team, holding quality and execution discipline on every project.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2A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857250"/>
            <a:ext cx="12111908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TRACK RECORD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1276350"/>
            <a:ext cx="12111908" cy="742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500" b="1" spc="-90" kern="0" dirty="0">
                <a:solidFill>
                  <a:srgbClr val="FFFFFF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Delivered across Gujarat &amp; Maharashtra</a:t>
            </a:r>
            <a:endParaRPr lang="en-US" sz="4500" dirty="0"/>
          </a:p>
        </p:txBody>
      </p:sp>
      <p:sp>
        <p:nvSpPr>
          <p:cNvPr id="4" name="Text 2"/>
          <p:cNvSpPr/>
          <p:nvPr/>
        </p:nvSpPr>
        <p:spPr>
          <a:xfrm>
            <a:off x="12560498" y="1095375"/>
            <a:ext cx="2332881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E0A9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2 MW+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12560498" y="1781175"/>
            <a:ext cx="2332881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Residential rooftop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15119449" y="1095375"/>
            <a:ext cx="2332881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E0A93A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5 MW+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15119449" y="1781175"/>
            <a:ext cx="2332881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BCB4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Industrial rooftop (JV)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1047750" y="2419350"/>
            <a:ext cx="16192500" cy="4052888"/>
          </a:xfrm>
          <a:prstGeom prst="roundRect">
            <a:avLst>
              <a:gd name="adj" fmla="val 4230"/>
            </a:avLst>
          </a:prstGeom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57275" y="2428875"/>
            <a:ext cx="16173450" cy="581025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400175" y="2619375"/>
            <a:ext cx="7515151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spc="72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PROJECT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460730" y="2619375"/>
            <a:ext cx="5260687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spc="72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LOCATION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3471773" y="2619375"/>
            <a:ext cx="375757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spc="72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CAPACITY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1057275" y="3009900"/>
            <a:ext cx="16173450" cy="9525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400175" y="3231356"/>
            <a:ext cx="7515151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725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Ravi Textile</a:t>
            </a:r>
            <a:endParaRPr lang="en-US" sz="1725" dirty="0"/>
          </a:p>
        </p:txBody>
      </p:sp>
      <p:sp>
        <p:nvSpPr>
          <p:cNvPr id="15" name="Text 13"/>
          <p:cNvSpPr/>
          <p:nvPr/>
        </p:nvSpPr>
        <p:spPr>
          <a:xfrm>
            <a:off x="8460730" y="3248025"/>
            <a:ext cx="5260687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Surat, Gujarat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13471773" y="3228975"/>
            <a:ext cx="3757575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600 kW</a:t>
            </a:r>
            <a:endParaRPr lang="en-US" sz="1575" dirty="0"/>
          </a:p>
        </p:txBody>
      </p:sp>
      <p:sp>
        <p:nvSpPr>
          <p:cNvPr id="17" name="Shape 15"/>
          <p:cNvSpPr/>
          <p:nvPr/>
        </p:nvSpPr>
        <p:spPr>
          <a:xfrm>
            <a:off x="1057275" y="3700463"/>
            <a:ext cx="16173450" cy="9525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400175" y="3921919"/>
            <a:ext cx="7515151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725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Ravi Sizer</a:t>
            </a:r>
            <a:endParaRPr lang="en-US" sz="1725" dirty="0"/>
          </a:p>
        </p:txBody>
      </p:sp>
      <p:sp>
        <p:nvSpPr>
          <p:cNvPr id="19" name="Text 17"/>
          <p:cNvSpPr/>
          <p:nvPr/>
        </p:nvSpPr>
        <p:spPr>
          <a:xfrm>
            <a:off x="8460730" y="3938588"/>
            <a:ext cx="5260687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Surat, Gujarat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3471773" y="3919537"/>
            <a:ext cx="3757575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280 kW</a:t>
            </a:r>
            <a:endParaRPr lang="en-US" sz="1575" dirty="0"/>
          </a:p>
        </p:txBody>
      </p:sp>
      <p:sp>
        <p:nvSpPr>
          <p:cNvPr id="21" name="Shape 19"/>
          <p:cNvSpPr/>
          <p:nvPr/>
        </p:nvSpPr>
        <p:spPr>
          <a:xfrm>
            <a:off x="1057275" y="4391025"/>
            <a:ext cx="16173450" cy="9525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1400175" y="4612481"/>
            <a:ext cx="7515151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725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Shree Ganesh Fabrics</a:t>
            </a:r>
            <a:endParaRPr lang="en-US" sz="1725" dirty="0"/>
          </a:p>
        </p:txBody>
      </p:sp>
      <p:sp>
        <p:nvSpPr>
          <p:cNvPr id="23" name="Text 21"/>
          <p:cNvSpPr/>
          <p:nvPr/>
        </p:nvSpPr>
        <p:spPr>
          <a:xfrm>
            <a:off x="8460730" y="4629150"/>
            <a:ext cx="5260687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Surat, Gujarat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3471773" y="4610100"/>
            <a:ext cx="3757575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260 kW</a:t>
            </a:r>
            <a:endParaRPr lang="en-US" sz="1575" dirty="0"/>
          </a:p>
        </p:txBody>
      </p:sp>
      <p:sp>
        <p:nvSpPr>
          <p:cNvPr id="25" name="Shape 23"/>
          <p:cNvSpPr/>
          <p:nvPr/>
        </p:nvSpPr>
        <p:spPr>
          <a:xfrm>
            <a:off x="1057275" y="5081588"/>
            <a:ext cx="16173450" cy="9525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1400175" y="5303044"/>
            <a:ext cx="7515151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725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Rudrax Fabrics</a:t>
            </a:r>
            <a:endParaRPr lang="en-US" sz="1725" dirty="0"/>
          </a:p>
        </p:txBody>
      </p:sp>
      <p:sp>
        <p:nvSpPr>
          <p:cNvPr id="27" name="Text 25"/>
          <p:cNvSpPr/>
          <p:nvPr/>
        </p:nvSpPr>
        <p:spPr>
          <a:xfrm>
            <a:off x="8460730" y="5319713"/>
            <a:ext cx="5260687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Surat, Gujarat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3471773" y="5300663"/>
            <a:ext cx="3757575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175 kW</a:t>
            </a:r>
            <a:endParaRPr lang="en-US" sz="1575" dirty="0"/>
          </a:p>
        </p:txBody>
      </p:sp>
      <p:sp>
        <p:nvSpPr>
          <p:cNvPr id="29" name="Shape 27"/>
          <p:cNvSpPr/>
          <p:nvPr/>
        </p:nvSpPr>
        <p:spPr>
          <a:xfrm>
            <a:off x="1057275" y="5772150"/>
            <a:ext cx="16173450" cy="9525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1400175" y="5993606"/>
            <a:ext cx="7515151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725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Orient · Bright · Prime Twisters</a:t>
            </a:r>
            <a:endParaRPr lang="en-US" sz="1725" dirty="0"/>
          </a:p>
        </p:txBody>
      </p:sp>
      <p:sp>
        <p:nvSpPr>
          <p:cNvPr id="31" name="Text 29"/>
          <p:cNvSpPr/>
          <p:nvPr/>
        </p:nvSpPr>
        <p:spPr>
          <a:xfrm>
            <a:off x="8460730" y="6010275"/>
            <a:ext cx="5260687" cy="26193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Sayan, Gujarat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13471773" y="5991225"/>
            <a:ext cx="3757575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dirty="0">
                <a:solidFill>
                  <a:srgbClr val="E0A93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50 kW ea.</a:t>
            </a:r>
            <a:endParaRPr lang="en-US" sz="15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47750" y="2766566"/>
            <a:ext cx="8539163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spc="270" kern="0" dirty="0">
                <a:solidFill>
                  <a:srgbClr val="C8951F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[ CERTIFICATIONS ]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047750" y="3185666"/>
            <a:ext cx="7995761" cy="11581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200" b="1" spc="-84" kern="0" dirty="0">
                <a:solidFill>
                  <a:srgbClr val="0A4036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Built to standard, certified to prove it.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1047750" y="4629596"/>
            <a:ext cx="7762875" cy="862013"/>
          </a:xfrm>
          <a:prstGeom prst="roundRect">
            <a:avLst>
              <a:gd name="adj" fmla="val 15470"/>
            </a:avLst>
          </a:prstGeom>
          <a:ln w="9525">
            <a:solidFill>
              <a:srgbClr val="E8EFEC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304925" y="4848671"/>
            <a:ext cx="1159743" cy="423863"/>
          </a:xfrm>
          <a:prstGeom prst="roundRect">
            <a:avLst>
              <a:gd name="adj" fmla="val 22472"/>
            </a:avLst>
          </a:prstGeom>
          <a:solidFill>
            <a:srgbClr val="EAF3F0"/>
          </a:solidFill>
          <a:ln/>
        </p:spPr>
      </p:sp>
      <p:sp>
        <p:nvSpPr>
          <p:cNvPr id="6" name="Text 4"/>
          <p:cNvSpPr/>
          <p:nvPr/>
        </p:nvSpPr>
        <p:spPr>
          <a:xfrm>
            <a:off x="1457325" y="4943921"/>
            <a:ext cx="931143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A6357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ISO 9001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655168" y="4936778"/>
            <a:ext cx="3215201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Quality Management Systems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1047750" y="5644009"/>
            <a:ext cx="7762875" cy="862013"/>
          </a:xfrm>
          <a:prstGeom prst="roundRect">
            <a:avLst>
              <a:gd name="adj" fmla="val 15470"/>
            </a:avLst>
          </a:prstGeom>
          <a:ln w="9525">
            <a:solidFill>
              <a:srgbClr val="E8EFE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304925" y="5863084"/>
            <a:ext cx="1241450" cy="423863"/>
          </a:xfrm>
          <a:prstGeom prst="roundRect">
            <a:avLst>
              <a:gd name="adj" fmla="val 22472"/>
            </a:avLst>
          </a:prstGeom>
          <a:solidFill>
            <a:srgbClr val="EAF3F0"/>
          </a:solidFill>
          <a:ln/>
        </p:spPr>
      </p:sp>
      <p:sp>
        <p:nvSpPr>
          <p:cNvPr id="10" name="Text 8"/>
          <p:cNvSpPr/>
          <p:nvPr/>
        </p:nvSpPr>
        <p:spPr>
          <a:xfrm>
            <a:off x="1457325" y="5958334"/>
            <a:ext cx="1012850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A6357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ISO 14001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736875" y="5951190"/>
            <a:ext cx="3983415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Environmental Management Systems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1047750" y="6658421"/>
            <a:ext cx="7762875" cy="862013"/>
          </a:xfrm>
          <a:prstGeom prst="roundRect">
            <a:avLst>
              <a:gd name="adj" fmla="val 15470"/>
            </a:avLst>
          </a:prstGeom>
          <a:ln w="9525">
            <a:solidFill>
              <a:srgbClr val="E8EF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304925" y="6877496"/>
            <a:ext cx="1282526" cy="423863"/>
          </a:xfrm>
          <a:prstGeom prst="roundRect">
            <a:avLst>
              <a:gd name="adj" fmla="val 22472"/>
            </a:avLst>
          </a:prstGeom>
          <a:solidFill>
            <a:srgbClr val="EAF3F0"/>
          </a:solidFill>
          <a:ln/>
        </p:spPr>
      </p:sp>
      <p:sp>
        <p:nvSpPr>
          <p:cNvPr id="14" name="Text 12"/>
          <p:cNvSpPr/>
          <p:nvPr/>
        </p:nvSpPr>
        <p:spPr>
          <a:xfrm>
            <a:off x="1457325" y="6972746"/>
            <a:ext cx="1053926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A6357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ISO 45001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2777951" y="6965603"/>
            <a:ext cx="3169116" cy="2857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Occupational Health &amp; Safety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9477375" y="3140869"/>
            <a:ext cx="7762875" cy="4005262"/>
          </a:xfrm>
          <a:prstGeom prst="roundRect">
            <a:avLst>
              <a:gd name="adj" fmla="val 5707"/>
            </a:avLst>
          </a:prstGeom>
          <a:solidFill>
            <a:srgbClr val="F4F9F7"/>
          </a:solidFill>
          <a:ln w="9525">
            <a:solidFill>
              <a:srgbClr val="E2ED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925050" y="3588544"/>
            <a:ext cx="755427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75" spc="127" kern="0" dirty="0">
                <a:solidFill>
                  <a:srgbClr val="7A8682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COMPANY DETAILS</a:t>
            </a:r>
            <a:endParaRPr lang="en-US" sz="1275" dirty="0"/>
          </a:p>
        </p:txBody>
      </p:sp>
      <p:sp>
        <p:nvSpPr>
          <p:cNvPr id="18" name="Shape 16"/>
          <p:cNvSpPr/>
          <p:nvPr/>
        </p:nvSpPr>
        <p:spPr>
          <a:xfrm>
            <a:off x="9925050" y="4450556"/>
            <a:ext cx="6867525" cy="9525"/>
          </a:xfrm>
          <a:prstGeom prst="rect">
            <a:avLst/>
          </a:prstGeom>
          <a:solidFill>
            <a:srgbClr val="E8EFEC"/>
          </a:solidFill>
          <a:ln/>
        </p:spPr>
      </p:sp>
      <p:sp>
        <p:nvSpPr>
          <p:cNvPr id="19" name="Text 17"/>
          <p:cNvSpPr/>
          <p:nvPr/>
        </p:nvSpPr>
        <p:spPr>
          <a:xfrm>
            <a:off x="9925050" y="4045744"/>
            <a:ext cx="1137717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48" kern="0" dirty="0">
                <a:solidFill>
                  <a:srgbClr val="7A868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LEGAL NAME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15458554" y="4045744"/>
            <a:ext cx="1467423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b="1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SILINFRA LLP</a:t>
            </a:r>
            <a:endParaRPr lang="en-US" sz="1575" dirty="0"/>
          </a:p>
        </p:txBody>
      </p:sp>
      <p:sp>
        <p:nvSpPr>
          <p:cNvPr id="21" name="Shape 19"/>
          <p:cNvSpPr/>
          <p:nvPr/>
        </p:nvSpPr>
        <p:spPr>
          <a:xfrm>
            <a:off x="9925050" y="5055394"/>
            <a:ext cx="6867525" cy="9525"/>
          </a:xfrm>
          <a:prstGeom prst="rect">
            <a:avLst/>
          </a:prstGeom>
          <a:solidFill>
            <a:srgbClr val="E8EFEC"/>
          </a:solidFill>
          <a:ln/>
        </p:spPr>
      </p:sp>
      <p:sp>
        <p:nvSpPr>
          <p:cNvPr id="22" name="Text 20"/>
          <p:cNvSpPr/>
          <p:nvPr/>
        </p:nvSpPr>
        <p:spPr>
          <a:xfrm>
            <a:off x="9925050" y="4650581"/>
            <a:ext cx="1368050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48" kern="0" dirty="0">
                <a:solidFill>
                  <a:srgbClr val="7A868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CONSTITUTION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14130858" y="4650581"/>
            <a:ext cx="2927888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b="1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Limited Liability Partnership</a:t>
            </a:r>
            <a:endParaRPr lang="en-US" sz="1575" dirty="0"/>
          </a:p>
        </p:txBody>
      </p:sp>
      <p:sp>
        <p:nvSpPr>
          <p:cNvPr id="24" name="Shape 22"/>
          <p:cNvSpPr/>
          <p:nvPr/>
        </p:nvSpPr>
        <p:spPr>
          <a:xfrm>
            <a:off x="9925050" y="5660231"/>
            <a:ext cx="6867525" cy="9525"/>
          </a:xfrm>
          <a:prstGeom prst="rect">
            <a:avLst/>
          </a:prstGeom>
          <a:solidFill>
            <a:srgbClr val="E8EFEC"/>
          </a:solidFill>
          <a:ln/>
        </p:spPr>
      </p:sp>
      <p:sp>
        <p:nvSpPr>
          <p:cNvPr id="25" name="Text 23"/>
          <p:cNvSpPr/>
          <p:nvPr/>
        </p:nvSpPr>
        <p:spPr>
          <a:xfrm>
            <a:off x="9925050" y="5255419"/>
            <a:ext cx="1168450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48" kern="0" dirty="0">
                <a:solidFill>
                  <a:srgbClr val="7A868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HEAD OFFICE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3528834" y="5255419"/>
            <a:ext cx="3263741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575" b="1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Varachha Road, Surat – 395006</a:t>
            </a:r>
            <a:endParaRPr lang="en-US" sz="1575" dirty="0"/>
          </a:p>
        </p:txBody>
      </p:sp>
      <p:sp>
        <p:nvSpPr>
          <p:cNvPr id="27" name="Shape 25"/>
          <p:cNvSpPr/>
          <p:nvPr/>
        </p:nvSpPr>
        <p:spPr>
          <a:xfrm>
            <a:off x="9925050" y="6265069"/>
            <a:ext cx="6867525" cy="9525"/>
          </a:xfrm>
          <a:prstGeom prst="rect">
            <a:avLst/>
          </a:prstGeom>
          <a:solidFill>
            <a:srgbClr val="E8EFEC"/>
          </a:solidFill>
          <a:ln/>
        </p:spPr>
      </p:sp>
      <p:sp>
        <p:nvSpPr>
          <p:cNvPr id="28" name="Text 26"/>
          <p:cNvSpPr/>
          <p:nvPr/>
        </p:nvSpPr>
        <p:spPr>
          <a:xfrm>
            <a:off x="9925050" y="5860256"/>
            <a:ext cx="408905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48" kern="0" dirty="0">
                <a:solidFill>
                  <a:srgbClr val="7A868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GST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14863762" y="5860256"/>
            <a:ext cx="2121694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b="1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24AFSFS4304L1ZM</a:t>
            </a:r>
            <a:endParaRPr lang="en-US" sz="1575" dirty="0"/>
          </a:p>
        </p:txBody>
      </p:sp>
      <p:sp>
        <p:nvSpPr>
          <p:cNvPr id="30" name="Text 28"/>
          <p:cNvSpPr/>
          <p:nvPr/>
        </p:nvSpPr>
        <p:spPr>
          <a:xfrm>
            <a:off x="9925050" y="6465094"/>
            <a:ext cx="658416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48" kern="0" dirty="0">
                <a:solidFill>
                  <a:srgbClr val="7A8682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UDYAM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14469219" y="6465094"/>
            <a:ext cx="2555691" cy="2714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75" b="1" dirty="0">
                <a:solidFill>
                  <a:srgbClr val="16221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UDYAM-GJ-22-0543368</a:t>
            </a:r>
            <a:endParaRPr lang="en-US" sz="15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211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811000" y="-1905000"/>
            <a:ext cx="7239000" cy="7239000"/>
          </a:xfrm>
          <a:prstGeom prst="ellipse">
            <a:avLst/>
          </a:prstGeom>
          <a:gradFill rotWithShape="1">
            <a:gsLst>
              <a:gs pos="0">
                <a:srgbClr val="F4A23A">
                  <a:alpha val="30000"/>
                </a:srgbClr>
              </a:gs>
              <a:gs pos="62000">
                <a:srgbClr val="F4A23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2290018"/>
            <a:ext cx="1729234" cy="5143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7750" y="3185368"/>
            <a:ext cx="16678275" cy="1830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7200" b="1" spc="-216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LET'S SWITCH YOU ON.</a:t>
            </a:r>
            <a:endParaRPr lang="en-US" sz="7200" dirty="0"/>
          </a:p>
        </p:txBody>
      </p:sp>
      <p:sp>
        <p:nvSpPr>
          <p:cNvPr id="5" name="Text 2"/>
          <p:cNvSpPr/>
          <p:nvPr/>
        </p:nvSpPr>
        <p:spPr>
          <a:xfrm>
            <a:off x="1047750" y="5225207"/>
            <a:ext cx="8829675" cy="8096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025" dirty="0">
                <a:solidFill>
                  <a:srgbClr val="BFE0D8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Free site survey. Bankable proposal. One accountable partner — from first survey to 25 years of performance.</a:t>
            </a:r>
            <a:endParaRPr lang="en-US" sz="2025" dirty="0"/>
          </a:p>
        </p:txBody>
      </p:sp>
      <p:sp>
        <p:nvSpPr>
          <p:cNvPr id="6" name="Text 3"/>
          <p:cNvSpPr/>
          <p:nvPr/>
        </p:nvSpPr>
        <p:spPr>
          <a:xfrm>
            <a:off x="1047750" y="6530132"/>
            <a:ext cx="2104422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spc="113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PHONE</a:t>
            </a:r>
            <a:endParaRPr lang="en-US" sz="1125" dirty="0"/>
          </a:p>
        </p:txBody>
      </p:sp>
      <p:sp>
        <p:nvSpPr>
          <p:cNvPr id="7" name="Text 4"/>
          <p:cNvSpPr/>
          <p:nvPr/>
        </p:nvSpPr>
        <p:spPr>
          <a:xfrm>
            <a:off x="1047750" y="6811119"/>
            <a:ext cx="2104422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+91 6355-149157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3532361" y="6530132"/>
            <a:ext cx="1856073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spc="113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EMAIL</a:t>
            </a:r>
            <a:endParaRPr lang="en-US" sz="1125" dirty="0"/>
          </a:p>
        </p:txBody>
      </p:sp>
      <p:sp>
        <p:nvSpPr>
          <p:cNvPr id="9" name="Text 6"/>
          <p:cNvSpPr/>
          <p:nvPr/>
        </p:nvSpPr>
        <p:spPr>
          <a:xfrm>
            <a:off x="3532361" y="6811119"/>
            <a:ext cx="1856073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info@silinfra.co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5791200" y="6530132"/>
            <a:ext cx="2912008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spc="113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OFFICE</a:t>
            </a:r>
            <a:endParaRPr lang="en-US" sz="1125" dirty="0"/>
          </a:p>
        </p:txBody>
      </p:sp>
      <p:sp>
        <p:nvSpPr>
          <p:cNvPr id="11" name="Text 8"/>
          <p:cNvSpPr/>
          <p:nvPr/>
        </p:nvSpPr>
        <p:spPr>
          <a:xfrm>
            <a:off x="5791200" y="6811119"/>
            <a:ext cx="291200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Surat, Gujarat – 395006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009980" y="6530132"/>
            <a:ext cx="1157660" cy="2238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125" spc="113" kern="0" dirty="0">
                <a:solidFill>
                  <a:srgbClr val="7FA39A"/>
                </a:solidFill>
                <a:latin typeface="IBM Plex Mono" pitchFamily="34" charset="0"/>
                <a:ea typeface="IBM Plex Mono" pitchFamily="34" charset="-122"/>
                <a:cs typeface="IBM Plex Mono" pitchFamily="34" charset="-120"/>
              </a:rPr>
              <a:t>WEB</a:t>
            </a:r>
            <a:endParaRPr lang="en-US" sz="1125" dirty="0"/>
          </a:p>
        </p:txBody>
      </p:sp>
      <p:sp>
        <p:nvSpPr>
          <p:cNvPr id="13" name="Text 10"/>
          <p:cNvSpPr/>
          <p:nvPr/>
        </p:nvSpPr>
        <p:spPr>
          <a:xfrm>
            <a:off x="9009980" y="6811119"/>
            <a:ext cx="1157660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silinfra.co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1047750" y="7692182"/>
            <a:ext cx="1781175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E0A93A"/>
                </a:solidFill>
                <a:latin typeface="Schibsted Grotesk" pitchFamily="34" charset="0"/>
                <a:ea typeface="Schibsted Grotesk" pitchFamily="34" charset="-122"/>
                <a:cs typeface="Schibsted Grotesk" pitchFamily="34" charset="-120"/>
              </a:rPr>
              <a:t>Your Power Partner</a:t>
            </a:r>
            <a:endParaRPr lang="en-US" sz="1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2026-06-25T08:51:45Z</dcterms:created>
  <dcterms:modified xsi:type="dcterms:W3CDTF">2026-06-25T08:51:45Z</dcterms:modified>
</cp:coreProperties>
</file>